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94" r:id="rId2"/>
    <p:sldId id="259" r:id="rId3"/>
    <p:sldId id="299" r:id="rId4"/>
    <p:sldId id="298" r:id="rId5"/>
    <p:sldId id="300" r:id="rId6"/>
    <p:sldId id="301" r:id="rId7"/>
    <p:sldId id="303" r:id="rId8"/>
    <p:sldId id="304" r:id="rId9"/>
    <p:sldId id="285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Quicksand Bold" charset="0"/>
      <p:bold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F93"/>
    <a:srgbClr val="FDFA74"/>
    <a:srgbClr val="D4E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81702" autoAdjust="0"/>
  </p:normalViewPr>
  <p:slideViewPr>
    <p:cSldViewPr>
      <p:cViewPr varScale="1">
        <p:scale>
          <a:sx n="113" d="100"/>
          <a:sy n="113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32534-F0CB-4495-AE6A-C717A70270CF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23645-D02E-4FF0-85CE-94D270C7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6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23645-D02E-4FF0-85CE-94D270C7B6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8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23645-D02E-4FF0-85CE-94D270C7B6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5703482"/>
            <a:chOff x="0" y="0"/>
            <a:chExt cx="9144000" cy="5703482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6192207" cy="360045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92207" y="0"/>
              <a:ext cx="2951793" cy="3600450"/>
            </a:xfrm>
            <a:prstGeom prst="rect">
              <a:avLst/>
            </a:prstGeom>
            <a:solidFill>
              <a:srgbClr val="E3912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00451"/>
              <a:ext cx="6192207" cy="92579"/>
            </a:xfrm>
            <a:prstGeom prst="rect">
              <a:avLst/>
            </a:prstGeom>
            <a:solidFill>
              <a:srgbClr val="E3912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92207" y="3600450"/>
              <a:ext cx="2951793" cy="9258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279" y="4447853"/>
              <a:ext cx="908595" cy="125562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266825"/>
            <a:ext cx="5715000" cy="5334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</a:lstStyle>
          <a:p>
            <a:r>
              <a:rPr lang="en-US" dirty="0"/>
              <a:t>Click to add Presenter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228600"/>
            <a:ext cx="5715000" cy="561653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6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Opportunity. Engagement. Achievement.    </a:t>
            </a:r>
            <a:r>
              <a:rPr kumimoji="0" lang="en-US" sz="1600" b="0" i="1" u="none" strike="noStrike" kern="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www.hartnell.edu</a:t>
            </a:r>
            <a:endParaRPr kumimoji="0" lang="en-US" sz="1600" b="0" i="1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819400"/>
            <a:ext cx="3502025" cy="4572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800225"/>
            <a:ext cx="4572000" cy="381000"/>
          </a:xfrm>
        </p:spPr>
        <p:txBody>
          <a:bodyPr>
            <a:normAutofit/>
          </a:bodyPr>
          <a:lstStyle>
            <a:lvl1pPr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393137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723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FCB81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64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9" y="0"/>
            <a:ext cx="6170141" cy="685800"/>
          </a:xfrm>
        </p:spPr>
        <p:txBody>
          <a:bodyPr anchor="ctr">
            <a:normAutofit/>
          </a:bodyPr>
          <a:lstStyle>
            <a:lvl1pPr algn="l">
              <a:defRPr sz="2400" b="1" cap="all" baseline="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066800"/>
            <a:ext cx="7772400" cy="51816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55472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153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057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038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28800" y="990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28800" y="5257800"/>
            <a:ext cx="5486400" cy="1143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0619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776445"/>
            <a:chOff x="0" y="0"/>
            <a:chExt cx="9144000" cy="776445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9144000" cy="776445"/>
              <a:chOff x="0" y="0"/>
              <a:chExt cx="9144000" cy="77644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6192207" cy="683866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683866"/>
                <a:ext cx="6192207" cy="92579"/>
              </a:xfrm>
              <a:prstGeom prst="rect">
                <a:avLst/>
              </a:prstGeom>
              <a:solidFill>
                <a:srgbClr val="E3912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192207" y="683865"/>
                <a:ext cx="2951793" cy="92580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9" name="Picture 8" descr="Hartnell Logo CMYK 121813.eps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574" y="148552"/>
              <a:ext cx="463111" cy="439685"/>
            </a:xfrm>
            <a:prstGeom prst="rect">
              <a:avLst/>
            </a:prstGeom>
          </p:spPr>
        </p:pic>
        <p:pic>
          <p:nvPicPr>
            <p:cNvPr id="10" name="Picture 9" descr="Hartnell Logo RGB-Horz 101314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77" b="6844"/>
            <a:stretch/>
          </p:blipFill>
          <p:spPr>
            <a:xfrm>
              <a:off x="6838151" y="237585"/>
              <a:ext cx="2159311" cy="22944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4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Opportunity. Engagement. Achievement.    </a:t>
            </a:r>
            <a:r>
              <a:rPr kumimoji="0" lang="en-US" sz="1400" b="0" i="1" u="none" strike="noStrike" kern="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www.hartnell.edu</a:t>
            </a:r>
            <a:endParaRPr kumimoji="0" lang="en-US" sz="1400" b="0" i="1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05976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bg1">
              <a:lumMod val="95000"/>
            </a:schemeClr>
          </a:solidFill>
          <a:latin typeface="Quicksand 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monsilva.com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91738C-17D8-4D88-85C5-DD0C70D02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6172200" cy="4876800"/>
          </a:xfrm>
        </p:spPr>
      </p:pic>
    </p:spTree>
    <p:extLst>
      <p:ext uri="{BB962C8B-B14F-4D97-AF65-F5344CB8AC3E}">
        <p14:creationId xmlns:p14="http://schemas.microsoft.com/office/powerpoint/2010/main" val="329453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HSI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38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i="1" dirty="0">
                <a:latin typeface="+mn-lt"/>
              </a:rPr>
              <a:t>Competitive Preference Priority 1: </a:t>
            </a:r>
          </a:p>
          <a:p>
            <a:pPr algn="ctr"/>
            <a:r>
              <a:rPr lang="en-US" sz="2400" b="1" dirty="0">
                <a:latin typeface="+mn-lt"/>
              </a:rPr>
              <a:t>Meeting Student Social, Emotional, and Academic Needs</a:t>
            </a:r>
            <a:endParaRPr lang="en-US" sz="22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100" b="1" dirty="0">
              <a:latin typeface="+mn-lt"/>
            </a:endParaRPr>
          </a:p>
          <a:p>
            <a:r>
              <a:rPr lang="en-US" sz="2300" dirty="0">
                <a:latin typeface="+mn-lt"/>
              </a:rPr>
              <a:t>Projects that are designed to improve students' social, emotional, academic, and career development, with a focus on underserved students by </a:t>
            </a:r>
            <a:r>
              <a:rPr lang="en-US" sz="2300" dirty="0">
                <a:solidFill>
                  <a:srgbClr val="C00000"/>
                </a:solidFill>
                <a:latin typeface="+mn-lt"/>
              </a:rPr>
              <a:t>creating a positive, inclusive, and identity-safe climate </a:t>
            </a:r>
            <a:r>
              <a:rPr lang="en-US" sz="2300" dirty="0">
                <a:latin typeface="+mn-lt"/>
              </a:rPr>
              <a:t>at institutions of higher education through one or more of the following activities:</a:t>
            </a:r>
            <a:endParaRPr lang="en-US" sz="23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900" dirty="0">
              <a:latin typeface="+mn-lt"/>
            </a:endParaRPr>
          </a:p>
          <a:p>
            <a:r>
              <a:rPr lang="en-US" sz="1900" dirty="0">
                <a:latin typeface="+mn-lt"/>
              </a:rPr>
              <a:t>(a) </a:t>
            </a:r>
            <a:r>
              <a:rPr lang="en-US" sz="1900" dirty="0">
                <a:solidFill>
                  <a:srgbClr val="C00000"/>
                </a:solidFill>
                <a:latin typeface="+mn-lt"/>
              </a:rPr>
              <a:t>Fostering a sense of belonging and inclusion for underserved students.</a:t>
            </a:r>
          </a:p>
          <a:p>
            <a:r>
              <a:rPr lang="en-US" sz="1900" dirty="0">
                <a:latin typeface="+mn-lt"/>
              </a:rPr>
              <a:t>(b) Implementing evidence-based practices for advancing student success for underserved students.</a:t>
            </a:r>
          </a:p>
          <a:p>
            <a:r>
              <a:rPr lang="en-US" sz="1900" dirty="0">
                <a:latin typeface="+mn-lt"/>
              </a:rPr>
              <a:t>(c) Providing evidence-based professional development opportunities designed to build asset-based mindsets for faculty and staff on campus and that are inclusive with regard to race, ethnicity, culture, language, and disability status.</a:t>
            </a:r>
            <a:endParaRPr lang="en-US" sz="19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/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5850" lvl="1" indent="-342900"/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Strengthening the HSI Culture </a:t>
            </a:r>
          </a:p>
        </p:txBody>
      </p:sp>
    </p:spTree>
    <p:extLst>
      <p:ext uri="{BB962C8B-B14F-4D97-AF65-F5344CB8AC3E}">
        <p14:creationId xmlns:p14="http://schemas.microsoft.com/office/powerpoint/2010/main" val="250045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HSI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22098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Awareness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Arts, Student Life, Community</a:t>
            </a:r>
          </a:p>
          <a:p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/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5850" lvl="1" indent="-342900"/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Strengthening the HSI Culture </a:t>
            </a:r>
          </a:p>
        </p:txBody>
      </p:sp>
    </p:spTree>
    <p:extLst>
      <p:ext uri="{BB962C8B-B14F-4D97-AF65-F5344CB8AC3E}">
        <p14:creationId xmlns:p14="http://schemas.microsoft.com/office/powerpoint/2010/main" val="262412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HSI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10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HSI campaign</a:t>
            </a:r>
          </a:p>
          <a:p>
            <a:pPr marL="1085850" lvl="1" indent="-342900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Keynote speaker Dr. Gina Garcia</a:t>
            </a:r>
          </a:p>
          <a:p>
            <a:pPr marL="1085850" lvl="1" indent="-342900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Utilization of Hispanic Serving Institution language through marketing, communications, social media, and human resources efforts.</a:t>
            </a:r>
          </a:p>
          <a:p>
            <a:pPr marL="1085850" lvl="1" indent="-342900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Swag items</a:t>
            </a:r>
          </a:p>
          <a:p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/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5850" lvl="1" indent="-342900"/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Strengthening the HSI Culture </a:t>
            </a:r>
          </a:p>
        </p:txBody>
      </p:sp>
    </p:spTree>
    <p:extLst>
      <p:ext uri="{BB962C8B-B14F-4D97-AF65-F5344CB8AC3E}">
        <p14:creationId xmlns:p14="http://schemas.microsoft.com/office/powerpoint/2010/main" val="103119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HSI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10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HSI internal marketing</a:t>
            </a:r>
          </a:p>
          <a:p>
            <a:pPr lvl="1" indent="0">
              <a:buNone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5850" lvl="1" indent="-342900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Simon Silva (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https://www.simonsilva.com/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085850" lvl="1" indent="-342900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Wall coverings</a:t>
            </a:r>
          </a:p>
          <a:p>
            <a:pPr marL="1085850" lvl="1" indent="-342900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Canvas prints</a:t>
            </a:r>
          </a:p>
          <a:p>
            <a:pPr marL="1085850" lvl="1" indent="-342900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Window clings</a:t>
            </a:r>
          </a:p>
          <a:p>
            <a:pPr marL="1085850" lvl="1" indent="-342900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Posters</a:t>
            </a:r>
          </a:p>
          <a:p>
            <a:pPr marL="1085850" lvl="1" indent="-342900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 Return Rally t-shirts for all faculty and staff</a:t>
            </a:r>
          </a:p>
          <a:p>
            <a:pPr marL="1085850" lvl="1" indent="-342900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Panther Connect t-shirts for students</a:t>
            </a:r>
          </a:p>
          <a:p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/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5850" lvl="1" indent="-342900"/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Strengthening the HSI Culture </a:t>
            </a:r>
          </a:p>
        </p:txBody>
      </p:sp>
    </p:spTree>
    <p:extLst>
      <p:ext uri="{BB962C8B-B14F-4D97-AF65-F5344CB8AC3E}">
        <p14:creationId xmlns:p14="http://schemas.microsoft.com/office/powerpoint/2010/main" val="24668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HSI Campaign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C071FF-A498-4460-AB5A-BCF0D3D9C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728463"/>
            <a:ext cx="8839200" cy="3683000"/>
          </a:xfrm>
        </p:spPr>
      </p:pic>
    </p:spTree>
    <p:extLst>
      <p:ext uri="{BB962C8B-B14F-4D97-AF65-F5344CB8AC3E}">
        <p14:creationId xmlns:p14="http://schemas.microsoft.com/office/powerpoint/2010/main" val="217616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HSI Campaign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C071FF-A498-4460-AB5A-BCF0D3D9C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5486400" cy="5486400"/>
          </a:xfrm>
        </p:spPr>
      </p:pic>
    </p:spTree>
    <p:extLst>
      <p:ext uri="{BB962C8B-B14F-4D97-AF65-F5344CB8AC3E}">
        <p14:creationId xmlns:p14="http://schemas.microsoft.com/office/powerpoint/2010/main" val="27565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HSI Campaign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C071FF-A498-4460-AB5A-BCF0D3D9C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305800" cy="4952999"/>
          </a:xfrm>
        </p:spPr>
      </p:pic>
    </p:spTree>
    <p:extLst>
      <p:ext uri="{BB962C8B-B14F-4D97-AF65-F5344CB8AC3E}">
        <p14:creationId xmlns:p14="http://schemas.microsoft.com/office/powerpoint/2010/main" val="221636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Hispanic Serving Institution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algn="ctr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211879670"/>
      </p:ext>
    </p:extLst>
  </p:cSld>
  <p:clrMapOvr>
    <a:masterClrMapping/>
  </p:clrMapOvr>
</p:sld>
</file>

<file path=ppt/theme/theme1.xml><?xml version="1.0" encoding="utf-8"?>
<a:theme xmlns:a="http://schemas.openxmlformats.org/drawingml/2006/main" name="Hartnell Presentation Template - no title image -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Hartnell Presentation Template - no title image - final</Template>
  <TotalTime>2598</TotalTime>
  <Words>240</Words>
  <Application>Microsoft Office PowerPoint</Application>
  <PresentationFormat>On-screen Show (4:3)</PresentationFormat>
  <Paragraphs>58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Arial</vt:lpstr>
      <vt:lpstr>Quicksand Bold</vt:lpstr>
      <vt:lpstr>Tahoma</vt:lpstr>
      <vt:lpstr>Hartnell Presentation Template - no title image - final</vt:lpstr>
      <vt:lpstr>PowerPoint Presentation</vt:lpstr>
      <vt:lpstr>HSI Campaign</vt:lpstr>
      <vt:lpstr>HSI Campaign</vt:lpstr>
      <vt:lpstr>HSI Campaign</vt:lpstr>
      <vt:lpstr>HSI Campaign</vt:lpstr>
      <vt:lpstr>HSI Campaign</vt:lpstr>
      <vt:lpstr>HSI Campaign</vt:lpstr>
      <vt:lpstr>HSI Campaign</vt:lpstr>
      <vt:lpstr>Hispanic Serving Institution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Moises Almendariz</dc:title>
  <dc:creator>Moises Almendariz</dc:creator>
  <cp:lastModifiedBy>Moises Almendariz</cp:lastModifiedBy>
  <cp:revision>112</cp:revision>
  <dcterms:created xsi:type="dcterms:W3CDTF">2017-03-14T20:11:48Z</dcterms:created>
  <dcterms:modified xsi:type="dcterms:W3CDTF">2023-10-19T16:21:58Z</dcterms:modified>
</cp:coreProperties>
</file>